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57" r:id="rId4"/>
    <p:sldId id="271" r:id="rId5"/>
    <p:sldId id="272" r:id="rId6"/>
    <p:sldId id="274" r:id="rId7"/>
    <p:sldId id="266" r:id="rId8"/>
    <p:sldId id="275" r:id="rId9"/>
    <p:sldId id="261" r:id="rId10"/>
    <p:sldId id="276" r:id="rId11"/>
    <p:sldId id="277" r:id="rId12"/>
    <p:sldId id="278" r:id="rId13"/>
    <p:sldId id="280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54627"/>
  </p:normalViewPr>
  <p:slideViewPr>
    <p:cSldViewPr snapToGrid="0">
      <p:cViewPr varScale="1">
        <p:scale>
          <a:sx n="60" d="100"/>
          <a:sy n="60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245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BC44F-B640-D845-85EA-78652BA15054}" type="datetimeFigureOut">
              <a:rPr lang="en-US" smtClean="0"/>
              <a:t>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72541-6C86-8548-9809-E252CE07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2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52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7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56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84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many of you might be familiar with the game “The Settlers of </a:t>
            </a:r>
            <a:r>
              <a:rPr lang="en-US" dirty="0" err="1" smtClean="0"/>
              <a:t>Catan</a:t>
            </a:r>
            <a:r>
              <a:rPr lang="en-US" dirty="0" smtClean="0"/>
              <a:t>” </a:t>
            </a:r>
            <a:r>
              <a:rPr lang="mr-IN" dirty="0" smtClean="0"/>
              <a:t>–</a:t>
            </a:r>
            <a:r>
              <a:rPr lang="en-US" dirty="0" smtClean="0"/>
              <a:t> it’s a resource management game, set in the fictional world of </a:t>
            </a:r>
            <a:r>
              <a:rPr lang="en-US" dirty="0" err="1" smtClean="0"/>
              <a:t>Catan</a:t>
            </a:r>
            <a:r>
              <a:rPr lang="en-US" dirty="0" smtClean="0"/>
              <a:t>,</a:t>
            </a:r>
            <a:r>
              <a:rPr lang="en-US" baseline="0" dirty="0" smtClean="0"/>
              <a:t> where players cultivate resources like wood, bricks, sheep, and grains, and leverage them to build settlements and cities in an effort to colonize </a:t>
            </a:r>
            <a:r>
              <a:rPr lang="en-US" baseline="0" smtClean="0"/>
              <a:t>the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74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the game even more fun</a:t>
            </a:r>
            <a:r>
              <a:rPr lang="en-US" baseline="0" dirty="0" smtClean="0"/>
              <a:t> -</a:t>
            </a:r>
            <a:r>
              <a:rPr lang="en-US" dirty="0" smtClean="0"/>
              <a:t> we’re going to institute an AML/KYC policy on </a:t>
            </a:r>
            <a:r>
              <a:rPr lang="en-US" dirty="0" err="1" smtClean="0"/>
              <a:t>Catan</a:t>
            </a:r>
            <a:r>
              <a:rPr lang="en-US" dirty="0" smtClean="0"/>
              <a:t>, and force the dock administration to audit the commerce taking place through the port, looking for irregularities that might indicate malfeasance.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5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0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4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72541-6C86-8548-9809-E252CE072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95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EEF86-4389-4439-84C2-9E5B021B3167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9597-94D7-4F18-80E3-4BDA9035F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538AE-6D65-4F46-80B3-BDF011BDA538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4F326-ACA3-40D1-88A1-F53EE035A6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7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89E6F-8E04-4E93-9B98-3C0346AF6664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B8EB1-72C0-4C09-A5B8-633CACB1B7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2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11CD5-CD50-441C-B730-9B48BF266598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08B98-5DB6-423D-B1CA-32345CA7D6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8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DC658-2AAF-4472-A152-AC6F52343B9F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CB009-2772-458C-8ECE-11D7E9A4C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AC7EE-5585-4D81-9726-B47653E701E0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5FBF3-2D21-4EF0-AF2D-BE04E53A6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56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B57C-A9C1-416F-AE58-0F6E65136071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B7D24-776F-467D-B2E4-D489511A8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01FE2-C943-4EB0-A498-00AAA5760440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33A70-8BA0-406A-9C96-6E68E8803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6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4E368-AC11-4A1D-A228-8BA7C581EE3F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8F22B-9055-4887-8BF4-6C12DAFCC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6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2BE1B-E4AF-44E9-9C55-0568B66D6F2C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CA79A-FC72-4CCB-B561-BE4F28350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8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9D650-FB7C-4D30-BC67-FBF54635DD1B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B24BB-6BEB-4180-AFC8-D92DF02BF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4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8C13E5E-0A97-4129-8D07-C1D8C54BB583}" type="datetimeFigureOut">
              <a:rPr lang="en-US"/>
              <a:pPr>
                <a:defRPr/>
              </a:pPr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D25546-3246-49DF-988E-F0B9AED5B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llemang" TargetMode="External"/><Relationship Id="rId4" Type="http://schemas.openxmlformats.org/officeDocument/2006/relationships/hyperlink" Target="https://twitter.com/WorkingOntology" TargetMode="External"/><Relationship Id="rId5" Type="http://schemas.openxmlformats.org/officeDocument/2006/relationships/hyperlink" Target="https://data.world/bryon" TargetMode="External"/><Relationship Id="rId6" Type="http://schemas.openxmlformats.org/officeDocument/2006/relationships/hyperlink" Target="https://twitter.com/bryonjacob" TargetMode="External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google.com/search?q=Semantic+Web+for+the+Working+Ontologist&amp;stick=H4sIAAAAAAAAAOPgE-LSz9U3MDFPTjE0VAKzzU1TCkwNtaSyk630k_Lzs_UTS0sy8ousQOxihfy8nEoADluNjTYAAAA&amp;sa=X&amp;ved=0ahUKEwit64b04LzRAhWm14MKHR8CA1wQmxMIjgEoATA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yonjacob.github.io/SmartData2017/" TargetMode="Externa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.worl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hyperlink" Target="https://www.unspsc.org/" TargetMode="External"/><Relationship Id="rId6" Type="http://schemas.openxmlformats.org/officeDocument/2006/relationships/hyperlink" Target="http://www.census.gov/eos/www/naics/" TargetMode="External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0.tiff"/><Relationship Id="rId5" Type="http://schemas.openxmlformats.org/officeDocument/2006/relationships/image" Target="../media/image14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524000" y="2124898"/>
            <a:ext cx="9144000" cy="23876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How to Enhance Your Data with Open Data</a:t>
            </a:r>
            <a:endParaRPr lang="en-US" altLang="en-US" dirty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524000" y="4748270"/>
            <a:ext cx="9144000" cy="50953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Dean </a:t>
            </a:r>
            <a:r>
              <a:rPr lang="en-US" altLang="en-US" dirty="0" err="1" smtClean="0"/>
              <a:t>Allemang</a:t>
            </a:r>
            <a:r>
              <a:rPr lang="en-US" altLang="en-US" dirty="0" smtClean="0"/>
              <a:t> &amp; Bryon Jacob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2066" y="765544"/>
            <a:ext cx="5061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also two lookup tables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PRODUCTS maps the product SKUs to a description of the product and to an UNSPSC code</a:t>
            </a:r>
          </a:p>
          <a:p>
            <a:endParaRPr lang="en-US" dirty="0"/>
          </a:p>
          <a:p>
            <a:r>
              <a:rPr lang="en-US" dirty="0" smtClean="0"/>
              <a:t>COMPANIES maps each company ID to a description and to a NAICS code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4" y="532051"/>
            <a:ext cx="3686645" cy="2295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85" y="2976024"/>
            <a:ext cx="3605322" cy="30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Import the Excel file into </a:t>
            </a:r>
            <a:r>
              <a:rPr lang="en-US" altLang="en-US" dirty="0" err="1" smtClean="0"/>
              <a:t>data.world</a:t>
            </a:r>
            <a:endParaRPr lang="en-US" alt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preview card - highlights</a:t>
            </a:r>
          </a:p>
          <a:p>
            <a:pPr eaLnBrk="1" hangingPunct="1"/>
            <a:r>
              <a:rPr lang="en-US" altLang="en-US" dirty="0" smtClean="0"/>
              <a:t>Switch to column overview, highlight column metadata and stats</a:t>
            </a:r>
          </a:p>
          <a:p>
            <a:pPr eaLnBrk="1" hangingPunct="1"/>
            <a:r>
              <a:rPr lang="en-US" altLang="en-US" dirty="0" smtClean="0"/>
              <a:t>Click “see all” on transactions to show a full-screen preview</a:t>
            </a:r>
          </a:p>
          <a:p>
            <a:pPr eaLnBrk="1" hangingPunct="1"/>
            <a:r>
              <a:rPr lang="en-US" altLang="en-US" dirty="0" smtClean="0"/>
              <a:t>Query the data</a:t>
            </a:r>
            <a:r>
              <a:rPr lang="mr-IN" altLang="en-US" dirty="0" smtClean="0"/>
              <a:t>…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72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9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2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2066" y="765544"/>
            <a:ext cx="5061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Dean has been kind enough to create two semantically linked datasets </a:t>
            </a:r>
            <a:r>
              <a:rPr lang="mr-IN" dirty="0" smtClean="0"/>
              <a:t>–</a:t>
            </a:r>
            <a:r>
              <a:rPr lang="en-US" dirty="0" smtClean="0"/>
              <a:t> one for the UNSPSC codes and one for the NAICS codes.  These datasets contain the hierarchical linkages between the various levels of the code structure.</a:t>
            </a:r>
          </a:p>
          <a:p>
            <a:endParaRPr lang="en-US" dirty="0"/>
          </a:p>
          <a:p>
            <a:r>
              <a:rPr lang="en-US" dirty="0" smtClean="0"/>
              <a:t>We can get some automated CATEGORIZATION and DIMENSIONREDUCTION when we JOIN our dataset to those, to leverage that structure...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6" y="446567"/>
            <a:ext cx="5482326" cy="406163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36" y="1525159"/>
            <a:ext cx="5391136" cy="4046302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7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8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5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2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Who are we?</a:t>
            </a:r>
            <a:endParaRPr lang="en-US" alt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29470"/>
            <a:ext cx="5157787" cy="8239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Dean </a:t>
            </a:r>
            <a:r>
              <a:rPr lang="en-US" altLang="en-US" dirty="0" err="1" smtClean="0"/>
              <a:t>Allemang</a:t>
            </a:r>
            <a:endParaRPr lang="en-US" altLang="en-US" dirty="0"/>
          </a:p>
        </p:txBody>
      </p:sp>
      <p:sp>
        <p:nvSpPr>
          <p:cNvPr id="512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3799301"/>
            <a:ext cx="5157787" cy="181370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Principal, Working </a:t>
            </a:r>
            <a:r>
              <a:rPr lang="en-US" altLang="en-US" sz="2400" dirty="0" err="1"/>
              <a:t>Ontologist</a:t>
            </a:r>
            <a:r>
              <a:rPr lang="en-US" altLang="en-US" sz="2400" dirty="0"/>
              <a:t> LLC</a:t>
            </a:r>
          </a:p>
          <a:p>
            <a:pPr eaLnBrk="1" hangingPunct="1"/>
            <a:r>
              <a:rPr lang="en-US" altLang="en-US" sz="2400" dirty="0"/>
              <a:t>Author, </a:t>
            </a:r>
            <a:r>
              <a:rPr lang="en-US" altLang="en-US" sz="2400" dirty="0">
                <a:hlinkClick r:id="rId2"/>
              </a:rPr>
              <a:t>Semantic Web for the Working Ontologist</a:t>
            </a:r>
            <a:endParaRPr lang="en-US" altLang="en-US" sz="2400" dirty="0"/>
          </a:p>
          <a:p>
            <a:pPr eaLnBrk="1" hangingPunct="1"/>
            <a:r>
              <a:rPr lang="en-US" altLang="en-US" sz="2400" dirty="0" smtClean="0">
                <a:hlinkClick r:id="rId3"/>
              </a:rPr>
              <a:t>https</a:t>
            </a:r>
            <a:r>
              <a:rPr lang="en-US" altLang="en-US" sz="2400" dirty="0">
                <a:hlinkClick r:id="rId3"/>
              </a:rPr>
              <a:t>://</a:t>
            </a:r>
            <a:r>
              <a:rPr lang="en-US" altLang="en-US" sz="2400" dirty="0" smtClean="0">
                <a:hlinkClick r:id="rId3"/>
              </a:rPr>
              <a:t>data.world/dallemang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>
                <a:hlinkClick r:id="rId4"/>
              </a:rPr>
              <a:t>@WorkingOntology</a:t>
            </a:r>
            <a:endParaRPr lang="en-US" altLang="en-US" sz="2400" dirty="0" smtClean="0"/>
          </a:p>
        </p:txBody>
      </p:sp>
      <p:sp>
        <p:nvSpPr>
          <p:cNvPr id="512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29470"/>
            <a:ext cx="5183188" cy="823912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Bryon Jacob</a:t>
            </a:r>
            <a:endParaRPr lang="en-US" altLang="en-US" dirty="0"/>
          </a:p>
        </p:txBody>
      </p:sp>
      <p:sp>
        <p:nvSpPr>
          <p:cNvPr id="512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799301"/>
            <a:ext cx="5183188" cy="181370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CTO &amp; Co-founder, </a:t>
            </a:r>
            <a:r>
              <a:rPr lang="en-US" altLang="en-US" sz="2400" dirty="0" err="1"/>
              <a:t>data.world</a:t>
            </a:r>
            <a:endParaRPr lang="en-US" altLang="en-US" sz="2400" dirty="0"/>
          </a:p>
          <a:p>
            <a:pPr eaLnBrk="1" hangingPunct="1"/>
            <a:r>
              <a:rPr lang="en-US" altLang="en-US" sz="2400" dirty="0" smtClean="0">
                <a:hlinkClick r:id="rId5"/>
              </a:rPr>
              <a:t>https</a:t>
            </a:r>
            <a:r>
              <a:rPr lang="en-US" altLang="en-US" sz="2400" dirty="0">
                <a:hlinkClick r:id="rId5"/>
              </a:rPr>
              <a:t>://</a:t>
            </a:r>
            <a:r>
              <a:rPr lang="en-US" altLang="en-US" sz="2400" dirty="0" smtClean="0">
                <a:hlinkClick r:id="rId5"/>
              </a:rPr>
              <a:t>data.world/bryon</a:t>
            </a:r>
            <a:endParaRPr lang="en-US" altLang="en-US" sz="2400" dirty="0" smtClean="0"/>
          </a:p>
          <a:p>
            <a:pPr eaLnBrk="1" hangingPunct="1"/>
            <a:r>
              <a:rPr lang="en-US" altLang="en-US" sz="2400" dirty="0" smtClean="0">
                <a:hlinkClick r:id="rId6"/>
              </a:rPr>
              <a:t>@bryonjacob</a:t>
            </a:r>
            <a:endParaRPr lang="en-US" alt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106" y="1843315"/>
            <a:ext cx="1905000" cy="1866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459" y="1843315"/>
            <a:ext cx="187452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58" y="191386"/>
            <a:ext cx="8130181" cy="54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57" y="191386"/>
            <a:ext cx="8130181" cy="548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0" y="0"/>
            <a:ext cx="8461351" cy="5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83" y="0"/>
            <a:ext cx="8403743" cy="5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Wrapping up</a:t>
            </a:r>
            <a:endParaRPr lang="en-US" alt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Upload R code for analysis and interesting images back into </a:t>
            </a:r>
            <a:r>
              <a:rPr lang="en-US" altLang="en-US" dirty="0" err="1" smtClean="0"/>
              <a:t>data.world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Publish SPARQL Queries alongside data to preserve linkages to UNSPSC and NAICS codes</a:t>
            </a:r>
          </a:p>
          <a:p>
            <a:pPr eaLnBrk="1" hangingPunct="1"/>
            <a:r>
              <a:rPr lang="en-US" altLang="en-US" dirty="0" smtClean="0"/>
              <a:t>Add notes in commentary to mention the linking and categorization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80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What are we going to cover?</a:t>
            </a:r>
            <a:endParaRPr lang="en-US" alt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Overview of our example case study</a:t>
            </a:r>
          </a:p>
          <a:p>
            <a:pPr eaLnBrk="1" hangingPunct="1"/>
            <a:r>
              <a:rPr lang="en-US" altLang="en-US" dirty="0" smtClean="0"/>
              <a:t>Managing data in </a:t>
            </a:r>
            <a:r>
              <a:rPr lang="en-US" altLang="en-US" dirty="0" err="1" smtClean="0"/>
              <a:t>data.world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The benefits of a semantically-aware data collaboration platform</a:t>
            </a:r>
          </a:p>
          <a:p>
            <a:pPr eaLnBrk="1" hangingPunct="1"/>
            <a:r>
              <a:rPr lang="en-US" altLang="en-US" dirty="0" smtClean="0"/>
              <a:t>Linking to open data sources for enhancing your own data sets</a:t>
            </a:r>
          </a:p>
          <a:p>
            <a:pPr eaLnBrk="1" hangingPunct="1"/>
            <a:r>
              <a:rPr lang="en-US" altLang="en-US" dirty="0" smtClean="0"/>
              <a:t>Using standard open classifications to categorize your data for analysis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Setup</a:t>
            </a:r>
            <a:endParaRPr lang="en-US" alt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To work along with this tutorial you need a couple of dependencies: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/>
              <a:t>A</a:t>
            </a:r>
            <a:r>
              <a:rPr lang="en-US" altLang="en-US" dirty="0" smtClean="0"/>
              <a:t> </a:t>
            </a:r>
            <a:r>
              <a:rPr lang="en-US" altLang="en-US" dirty="0" smtClean="0">
                <a:hlinkClick r:id="rId2"/>
              </a:rPr>
              <a:t>https://data.world</a:t>
            </a:r>
            <a:r>
              <a:rPr lang="en-US" altLang="en-US" dirty="0" smtClean="0"/>
              <a:t> account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 smtClean="0"/>
              <a:t>R and </a:t>
            </a:r>
            <a:r>
              <a:rPr lang="en-US" altLang="en-US" dirty="0" err="1" smtClean="0"/>
              <a:t>RStudio</a:t>
            </a:r>
            <a:endParaRPr lang="en-US" alt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 smtClean="0"/>
              <a:t>The ggplot2 library installed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 smtClean="0"/>
              <a:t>Having Excel would be handy, but not required</a:t>
            </a:r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/>
              <a:t>Detailed instructions </a:t>
            </a:r>
            <a:r>
              <a:rPr lang="en-US" altLang="en-US" dirty="0" smtClean="0"/>
              <a:t>for setting these things up are at:  </a:t>
            </a:r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</a:t>
            </a:r>
            <a:r>
              <a:rPr lang="en-US" altLang="en-US" dirty="0" smtClean="0">
                <a:hlinkClick r:id="rId3"/>
              </a:rPr>
              <a:t>https</a:t>
            </a:r>
            <a:r>
              <a:rPr lang="en-US" altLang="en-US" dirty="0">
                <a:hlinkClick r:id="rId3"/>
              </a:rPr>
              <a:t>://bryonjacob.github.io/SmartData2017</a:t>
            </a:r>
            <a:r>
              <a:rPr lang="en-US" altLang="en-US" dirty="0" smtClean="0">
                <a:hlinkClick r:id="rId3"/>
              </a:rPr>
              <a:t>/</a:t>
            </a:r>
            <a:endParaRPr lang="en-US" altLang="en-US" dirty="0" smtClean="0"/>
          </a:p>
          <a:p>
            <a:pPr marL="0" indent="0" eaLnBrk="1" hangingPunct="1">
              <a:buNone/>
            </a:pP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405" y="3575017"/>
            <a:ext cx="1957243" cy="1125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075" y="2456661"/>
            <a:ext cx="1118356" cy="111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Technology covered</a:t>
            </a:r>
            <a:endParaRPr lang="en-US" altLang="en-US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We’re going to work with several technologies in this tutorial:</a:t>
            </a:r>
          </a:p>
          <a:p>
            <a:pPr marL="0" indent="0" eaLnBrk="1" hangingPunct="1">
              <a:buNone/>
            </a:pPr>
            <a:endParaRPr lang="en-US" altLang="en-US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 smtClean="0"/>
              <a:t>RDF/RDFS and SPARQL (don’t worry, we will cover these at a  beginner level for folks who have no familiarity)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en-US" dirty="0" smtClean="0"/>
              <a:t>We’re going to do our analysis in R, but the techniques are applicable in whatever analytical platform you are most comfortable with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75" y="4694693"/>
            <a:ext cx="1514004" cy="12149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58" y="5147681"/>
            <a:ext cx="3975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73" y="1162801"/>
            <a:ext cx="1135441" cy="1377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49" y="666104"/>
            <a:ext cx="2371064" cy="2371064"/>
          </a:xfrm>
          <a:prstGeom prst="rect">
            <a:avLst/>
          </a:prstGeom>
        </p:spPr>
      </p:pic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Standards</a:t>
            </a:r>
            <a:endParaRPr lang="en-US" alt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UNSPSC</a:t>
            </a:r>
            <a:endParaRPr lang="en-US" altLang="en-US" dirty="0"/>
          </a:p>
        </p:txBody>
      </p:sp>
      <p:sp>
        <p:nvSpPr>
          <p:cNvPr id="512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hlinkClick r:id="rId5"/>
              </a:rPr>
              <a:t>United Nations Standard Products and Services Code</a:t>
            </a:r>
            <a:endParaRPr lang="en-US" altLang="en-US" dirty="0" smtClean="0"/>
          </a:p>
          <a:p>
            <a:pPr eaLnBrk="1" hangingPunct="1"/>
            <a:endParaRPr lang="en-US" altLang="en-US" dirty="0"/>
          </a:p>
        </p:txBody>
      </p:sp>
      <p:sp>
        <p:nvSpPr>
          <p:cNvPr id="512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NAICS</a:t>
            </a:r>
            <a:endParaRPr lang="en-US" altLang="en-US" dirty="0"/>
          </a:p>
        </p:txBody>
      </p:sp>
      <p:sp>
        <p:nvSpPr>
          <p:cNvPr id="512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hlinkClick r:id="rId6"/>
              </a:rPr>
              <a:t>North American Industry Classification System</a:t>
            </a:r>
            <a:endParaRPr lang="en-US" altLang="en-US" dirty="0" smtClean="0"/>
          </a:p>
          <a:p>
            <a:pPr eaLnBrk="1" hangingPunct="1"/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185" y="3354857"/>
            <a:ext cx="3561938" cy="2529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410" y="3382678"/>
            <a:ext cx="3308541" cy="11257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410" y="4618176"/>
            <a:ext cx="3680411" cy="14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0" y="339415"/>
            <a:ext cx="4958509" cy="4958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829" y="339415"/>
            <a:ext cx="6611345" cy="4958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9760" y="737281"/>
            <a:ext cx="2150051" cy="16125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158" y="737281"/>
            <a:ext cx="2353990" cy="156932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077" y="3404382"/>
            <a:ext cx="2300071" cy="15333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5555" y="3404382"/>
            <a:ext cx="2304256" cy="15333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830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29" y="339415"/>
            <a:ext cx="6611345" cy="4958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209" y="2818669"/>
            <a:ext cx="3329351" cy="22206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92" y="339415"/>
            <a:ext cx="4958509" cy="49585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4910" y="4517521"/>
            <a:ext cx="5013763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500" b="1" cap="none" spc="0" dirty="0" smtClean="0">
                <a:ln w="190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98000">
                      <a:schemeClr val="accent4">
                        <a:lumMod val="20000"/>
                        <a:lumOff val="80000"/>
                      </a:schemeClr>
                    </a:gs>
                    <a:gs pos="63000">
                      <a:schemeClr val="accent4">
                        <a:lumMod val="60000"/>
                        <a:lumOff val="40000"/>
                      </a:schemeClr>
                    </a:gs>
                    <a:gs pos="80000">
                      <a:schemeClr val="accent4">
                        <a:lumMod val="60000"/>
                        <a:lumOff val="40000"/>
                      </a:schemeClr>
                    </a:gs>
                    <a:gs pos="0">
                      <a:schemeClr val="accent4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41275" dist="20320" dir="1800000" sx="103000" sy="103000" algn="tl" rotWithShape="0">
                    <a:srgbClr val="000000">
                      <a:alpha val="40000"/>
                    </a:srgbClr>
                  </a:outerShdw>
                </a:effectLst>
                <a:latin typeface="Goudy Old Style" charset="0"/>
                <a:ea typeface="Engravers MT" charset="0"/>
                <a:cs typeface="Engravers MT" charset="0"/>
              </a:rPr>
              <a:t>AML/KYC</a:t>
            </a:r>
            <a:endParaRPr lang="en-US" sz="5500" b="1" cap="none" spc="0" dirty="0">
              <a:ln w="190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98000">
                    <a:schemeClr val="accent4">
                      <a:lumMod val="20000"/>
                      <a:lumOff val="80000"/>
                    </a:schemeClr>
                  </a:gs>
                  <a:gs pos="63000">
                    <a:schemeClr val="accent4">
                      <a:lumMod val="60000"/>
                      <a:lumOff val="40000"/>
                    </a:schemeClr>
                  </a:gs>
                  <a:gs pos="8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41275" dist="20320" dir="1800000" sx="103000" sy="103000" algn="tl" rotWithShape="0">
                  <a:srgbClr val="000000">
                    <a:alpha val="40000"/>
                  </a:srgbClr>
                </a:outerShdw>
              </a:effectLst>
              <a:latin typeface="Goudy Old Sty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5215" y="532345"/>
            <a:ext cx="2662516" cy="211238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370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02" y="404037"/>
            <a:ext cx="4274387" cy="5422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2066" y="765544"/>
            <a:ext cx="5061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start from a spreadsheet containing the transactions that went through the dock during the second half of 2016.</a:t>
            </a:r>
          </a:p>
          <a:p>
            <a:endParaRPr lang="en-US" dirty="0"/>
          </a:p>
          <a:p>
            <a:r>
              <a:rPr lang="en-US" dirty="0" smtClean="0"/>
              <a:t>Each record includes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A</a:t>
            </a:r>
            <a:r>
              <a:rPr lang="en-US" dirty="0" smtClean="0"/>
              <a:t> unique transaction ID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date of the transaction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Codes for the purchaser and the supplier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SKU for the product purchased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quantity purchased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And the total price of the transaction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V2016-Speaker-Template" id="{1249F7C7-3D5A-477F-96E8-5B6FAAB0CB2D}" vid="{08E5CF9E-8046-411F-8930-07631C04DE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14506</TotalTime>
  <Words>562</Words>
  <Application>Microsoft Macintosh PowerPoint</Application>
  <PresentationFormat>Widescreen</PresentationFormat>
  <Paragraphs>83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Calibri Light</vt:lpstr>
      <vt:lpstr>Engravers MT</vt:lpstr>
      <vt:lpstr>Goudy Old Style</vt:lpstr>
      <vt:lpstr>Mangal</vt:lpstr>
      <vt:lpstr>Arial</vt:lpstr>
      <vt:lpstr>Office Theme</vt:lpstr>
      <vt:lpstr>How to Enhance Your Data with Open Data</vt:lpstr>
      <vt:lpstr>Who are we?</vt:lpstr>
      <vt:lpstr>What are we going to cover?</vt:lpstr>
      <vt:lpstr>Setup</vt:lpstr>
      <vt:lpstr>Technology covered</vt:lpstr>
      <vt:lpstr>Standards</vt:lpstr>
      <vt:lpstr>PowerPoint Presentation</vt:lpstr>
      <vt:lpstr>PowerPoint Presentation</vt:lpstr>
      <vt:lpstr>PowerPoint Presentation</vt:lpstr>
      <vt:lpstr>PowerPoint Presentation</vt:lpstr>
      <vt:lpstr>Import the Excel file into data.world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Wrapping up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Nerrisa Waite</dc:creator>
  <cp:lastModifiedBy>Bryon Jacob</cp:lastModifiedBy>
  <cp:revision>20</cp:revision>
  <dcterms:created xsi:type="dcterms:W3CDTF">2016-07-06T13:05:51Z</dcterms:created>
  <dcterms:modified xsi:type="dcterms:W3CDTF">2017-01-20T20:35:56Z</dcterms:modified>
</cp:coreProperties>
</file>